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5" r:id="rId5"/>
    <p:sldId id="263" r:id="rId6"/>
    <p:sldId id="264" r:id="rId7"/>
    <p:sldId id="266" r:id="rId8"/>
    <p:sldId id="267" r:id="rId9"/>
    <p:sldId id="257" r:id="rId10"/>
    <p:sldId id="268" r:id="rId11"/>
    <p:sldId id="269" r:id="rId12"/>
    <p:sldId id="270" r:id="rId1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1AFF7"/>
    <a:srgbClr val="52CCD8"/>
    <a:srgbClr val="4CC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7.jpg"/></Relationships>
</file>

<file path=ppt/diagrams/_rels/drawing3.xml.rels><?xml version="1.0" encoding="UTF-8" standalone="yes"?>
<Relationships xmlns="http://schemas.openxmlformats.org/package/2006/relationships"><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D26561-B362-46DA-8223-F2559313796B}" type="doc">
      <dgm:prSet loTypeId="urn:microsoft.com/office/officeart/2005/8/layout/hProcess10" loCatId="process" qsTypeId="urn:microsoft.com/office/officeart/2005/8/quickstyle/simple1" qsCatId="simple" csTypeId="urn:microsoft.com/office/officeart/2005/8/colors/accent3_1" csCatId="accent3" phldr="1"/>
      <dgm:spPr/>
    </dgm:pt>
    <dgm:pt modelId="{C7947809-669E-4E38-803D-C39AC3D25F8A}" type="pres">
      <dgm:prSet presAssocID="{4CD26561-B362-46DA-8223-F2559313796B}" presName="Name0" presStyleCnt="0">
        <dgm:presLayoutVars>
          <dgm:dir/>
          <dgm:resizeHandles val="exact"/>
        </dgm:presLayoutVars>
      </dgm:prSet>
      <dgm:spPr/>
    </dgm:pt>
  </dgm:ptLst>
  <dgm:cxnLst>
    <dgm:cxn modelId="{DEE3B964-6DA8-4229-8279-2EA417221352}" type="presOf" srcId="{4CD26561-B362-46DA-8223-F2559313796B}" destId="{C7947809-669E-4E38-803D-C39AC3D25F8A}" srcOrd="0"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26561-B362-46DA-8223-F2559313796B}" type="doc">
      <dgm:prSet loTypeId="urn:microsoft.com/office/officeart/2005/8/layout/hProcess10" loCatId="process" qsTypeId="urn:microsoft.com/office/officeart/2005/8/quickstyle/simple1" qsCatId="simple" csTypeId="urn:microsoft.com/office/officeart/2005/8/colors/accent3_1" csCatId="accent3" phldr="1"/>
      <dgm:spPr/>
    </dgm:pt>
    <dgm:pt modelId="{C7947809-669E-4E38-803D-C39AC3D25F8A}" type="pres">
      <dgm:prSet presAssocID="{4CD26561-B362-46DA-8223-F2559313796B}" presName="Name0" presStyleCnt="0">
        <dgm:presLayoutVars>
          <dgm:dir/>
          <dgm:resizeHandles val="exact"/>
        </dgm:presLayoutVars>
      </dgm:prSet>
      <dgm:spPr/>
    </dgm:pt>
  </dgm:ptLst>
  <dgm:cxnLst>
    <dgm:cxn modelId="{DEE3B964-6DA8-4229-8279-2EA417221352}" type="presOf" srcId="{4CD26561-B362-46DA-8223-F2559313796B}" destId="{C7947809-669E-4E38-803D-C39AC3D25F8A}" srcOrd="0"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BF518C-2176-481E-ADA2-E7ED37AA7F35}"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pt-BR"/>
        </a:p>
      </dgm:t>
    </dgm:pt>
    <dgm:pt modelId="{E5AA40D9-F71D-4392-A367-3DD5AF6499E1}">
      <dgm:prSet phldrT="[Texto]" custT="1"/>
      <dgm:spPr>
        <a:solidFill>
          <a:srgbClr val="52CCD8"/>
        </a:solidFill>
        <a:ln>
          <a:solidFill>
            <a:srgbClr val="52CCD8"/>
          </a:solidFill>
        </a:ln>
      </dgm:spPr>
      <dgm:t>
        <a:bodyPr/>
        <a:lstStyle/>
        <a:p>
          <a:r>
            <a:rPr lang="pt-BR" sz="2000" dirty="0" smtClean="0">
              <a:latin typeface="Arial" panose="020B0604020202020204" pitchFamily="34" charset="0"/>
              <a:cs typeface="Arial" panose="020B0604020202020204" pitchFamily="34" charset="0"/>
            </a:rPr>
            <a:t>De acordo com o site Brasil61 uma pesquisa feita em 2022 aponta que 7% </a:t>
          </a:r>
          <a:r>
            <a:rPr lang="pt-BR" sz="2000" b="0" i="0" dirty="0" smtClean="0">
              <a:latin typeface="Arial" panose="020B0604020202020204" pitchFamily="34" charset="0"/>
              <a:cs typeface="Arial" panose="020B0604020202020204" pitchFamily="34" charset="0"/>
            </a:rPr>
            <a:t>do orçamento de uma família que vive com um salário mínimo, são gostos com energia elétrica.</a:t>
          </a:r>
          <a:endParaRPr lang="pt-BR" sz="2000" dirty="0">
            <a:latin typeface="Arial" panose="020B0604020202020204" pitchFamily="34" charset="0"/>
            <a:cs typeface="Arial" panose="020B0604020202020204" pitchFamily="34" charset="0"/>
          </a:endParaRPr>
        </a:p>
      </dgm:t>
    </dgm:pt>
    <dgm:pt modelId="{2185AE53-A381-4708-8273-181A075CE74A}" type="parTrans" cxnId="{DD2EF87E-54D6-480F-BC64-146A9543548F}">
      <dgm:prSet/>
      <dgm:spPr/>
      <dgm:t>
        <a:bodyPr/>
        <a:lstStyle/>
        <a:p>
          <a:endParaRPr lang="pt-BR"/>
        </a:p>
      </dgm:t>
    </dgm:pt>
    <dgm:pt modelId="{0D6B26FC-8B2E-4625-BD19-AB50AA29D349}" type="sibTrans" cxnId="{DD2EF87E-54D6-480F-BC64-146A9543548F}">
      <dgm:prSet/>
      <dgm:spPr/>
      <dgm:t>
        <a:bodyPr/>
        <a:lstStyle/>
        <a:p>
          <a:endParaRPr lang="pt-BR"/>
        </a:p>
      </dgm:t>
    </dgm:pt>
    <dgm:pt modelId="{6793F0D5-5D5C-4A9B-88F8-0E9B748FE0B9}" type="pres">
      <dgm:prSet presAssocID="{A6BF518C-2176-481E-ADA2-E7ED37AA7F35}" presName="Name0" presStyleCnt="0">
        <dgm:presLayoutVars>
          <dgm:dir/>
          <dgm:resizeHandles val="exact"/>
        </dgm:presLayoutVars>
      </dgm:prSet>
      <dgm:spPr/>
    </dgm:pt>
    <dgm:pt modelId="{BBE6402D-E965-418A-BA3E-93EE8F9F69AC}" type="pres">
      <dgm:prSet presAssocID="{E5AA40D9-F71D-4392-A367-3DD5AF6499E1}" presName="composite" presStyleCnt="0"/>
      <dgm:spPr/>
    </dgm:pt>
    <dgm:pt modelId="{F3B1AC6F-0ADD-4FF8-84CB-57A7FB841960}" type="pres">
      <dgm:prSet presAssocID="{E5AA40D9-F71D-4392-A367-3DD5AF6499E1}" presName="rect1" presStyleLbl="bgImgPlace1" presStyleIdx="0" presStyleCnt="1" custScaleX="228571" custScaleY="102773" custLinFactNeighborX="-3709" custLinFactNeighborY="21659"/>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FB1775D8-6830-43F7-ACFB-3BB4378B0F9A}" type="pres">
      <dgm:prSet presAssocID="{E5AA40D9-F71D-4392-A367-3DD5AF6499E1}" presName="wedgeRectCallout1" presStyleLbl="node1" presStyleIdx="0" presStyleCnt="1" custLinFactNeighborX="59722" custLinFactNeighborY="71372">
        <dgm:presLayoutVars>
          <dgm:bulletEnabled val="1"/>
        </dgm:presLayoutVars>
      </dgm:prSet>
      <dgm:spPr/>
      <dgm:t>
        <a:bodyPr/>
        <a:lstStyle/>
        <a:p>
          <a:endParaRPr lang="pt-BR"/>
        </a:p>
      </dgm:t>
    </dgm:pt>
  </dgm:ptLst>
  <dgm:cxnLst>
    <dgm:cxn modelId="{DD2EF87E-54D6-480F-BC64-146A9543548F}" srcId="{A6BF518C-2176-481E-ADA2-E7ED37AA7F35}" destId="{E5AA40D9-F71D-4392-A367-3DD5AF6499E1}" srcOrd="0" destOrd="0" parTransId="{2185AE53-A381-4708-8273-181A075CE74A}" sibTransId="{0D6B26FC-8B2E-4625-BD19-AB50AA29D349}"/>
    <dgm:cxn modelId="{808FE1C6-DD2A-4711-A245-0762E1679482}" type="presOf" srcId="{A6BF518C-2176-481E-ADA2-E7ED37AA7F35}" destId="{6793F0D5-5D5C-4A9B-88F8-0E9B748FE0B9}" srcOrd="0" destOrd="0" presId="urn:microsoft.com/office/officeart/2008/layout/BendingPictureCaptionList"/>
    <dgm:cxn modelId="{57E82AFA-78A8-470C-BC8C-9E09019B384B}" type="presOf" srcId="{E5AA40D9-F71D-4392-A367-3DD5AF6499E1}" destId="{FB1775D8-6830-43F7-ACFB-3BB4378B0F9A}" srcOrd="0" destOrd="0" presId="urn:microsoft.com/office/officeart/2008/layout/BendingPictureCaptionList"/>
    <dgm:cxn modelId="{14900E2A-4EEF-432B-B73C-6EB4FD5B31E5}" type="presParOf" srcId="{6793F0D5-5D5C-4A9B-88F8-0E9B748FE0B9}" destId="{BBE6402D-E965-418A-BA3E-93EE8F9F69AC}" srcOrd="0" destOrd="0" presId="urn:microsoft.com/office/officeart/2008/layout/BendingPictureCaptionList"/>
    <dgm:cxn modelId="{A092FBF0-136B-4C47-9132-2C15BEB9CBDE}" type="presParOf" srcId="{BBE6402D-E965-418A-BA3E-93EE8F9F69AC}" destId="{F3B1AC6F-0ADD-4FF8-84CB-57A7FB841960}" srcOrd="0" destOrd="0" presId="urn:microsoft.com/office/officeart/2008/layout/BendingPictureCaptionList"/>
    <dgm:cxn modelId="{EDD4D5E6-F581-4E00-BF1E-1560D2601AB8}" type="presParOf" srcId="{BBE6402D-E965-418A-BA3E-93EE8F9F69AC}" destId="{FB1775D8-6830-43F7-ACFB-3BB4378B0F9A}" srcOrd="1" destOrd="0" presId="urn:microsoft.com/office/officeart/2008/layout/BendingPictureCa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1AC6F-0ADD-4FF8-84CB-57A7FB841960}">
      <dsp:nvSpPr>
        <dsp:cNvPr id="0" name=""/>
        <dsp:cNvSpPr/>
      </dsp:nvSpPr>
      <dsp:spPr>
        <a:xfrm>
          <a:off x="0" y="927039"/>
          <a:ext cx="12191977" cy="43855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775D8-6830-43F7-ACFB-3BB4378B0F9A}">
      <dsp:nvSpPr>
        <dsp:cNvPr id="0" name=""/>
        <dsp:cNvSpPr/>
      </dsp:nvSpPr>
      <dsp:spPr>
        <a:xfrm>
          <a:off x="6744218" y="3905259"/>
          <a:ext cx="4747260" cy="1493519"/>
        </a:xfrm>
        <a:prstGeom prst="wedgeRectCallout">
          <a:avLst>
            <a:gd name="adj1" fmla="val 20250"/>
            <a:gd name="adj2" fmla="val -60700"/>
          </a:avLst>
        </a:prstGeom>
        <a:solidFill>
          <a:srgbClr val="52CCD8"/>
        </a:solidFill>
        <a:ln w="12700" cap="flat" cmpd="sng" algn="ctr">
          <a:solidFill>
            <a:srgbClr val="52CCD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pt-BR" sz="2000" kern="1200" dirty="0" smtClean="0">
              <a:latin typeface="Arial" panose="020B0604020202020204" pitchFamily="34" charset="0"/>
              <a:cs typeface="Arial" panose="020B0604020202020204" pitchFamily="34" charset="0"/>
            </a:rPr>
            <a:t>De acordo com o site Brasil61 uma pesquisa feita em 2022 aponta que 7% </a:t>
          </a:r>
          <a:r>
            <a:rPr lang="pt-BR" sz="2000" b="0" i="0" kern="1200" dirty="0" smtClean="0">
              <a:latin typeface="Arial" panose="020B0604020202020204" pitchFamily="34" charset="0"/>
              <a:cs typeface="Arial" panose="020B0604020202020204" pitchFamily="34" charset="0"/>
            </a:rPr>
            <a:t>do orçamento de uma família que vive com um salário mínimo, são gostos com energia elétrica.</a:t>
          </a:r>
          <a:endParaRPr lang="pt-BR" sz="2000" kern="1200" dirty="0">
            <a:latin typeface="Arial" panose="020B0604020202020204" pitchFamily="34" charset="0"/>
            <a:cs typeface="Arial" panose="020B0604020202020204" pitchFamily="34" charset="0"/>
          </a:endParaRPr>
        </a:p>
      </dsp:txBody>
      <dsp:txXfrm>
        <a:off x="6744218" y="3905259"/>
        <a:ext cx="4747260" cy="149351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134509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30369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3268919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425849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1123279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3A63767B-26E0-4B7B-93B4-7A3E264486F0}" type="datetimeFigureOut">
              <a:rPr lang="pt-BR" smtClean="0"/>
              <a:t>22/05/2024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176180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3A63767B-26E0-4B7B-93B4-7A3E264486F0}" type="datetimeFigureOut">
              <a:rPr lang="pt-BR" smtClean="0"/>
              <a:t>22/05/2024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243152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3A63767B-26E0-4B7B-93B4-7A3E264486F0}" type="datetimeFigureOut">
              <a:rPr lang="pt-BR" smtClean="0"/>
              <a:t>22/05/2024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246985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3A63767B-26E0-4B7B-93B4-7A3E264486F0}" type="datetimeFigureOut">
              <a:rPr lang="pt-BR" smtClean="0"/>
              <a:t>22/05/2024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135848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3A63767B-26E0-4B7B-93B4-7A3E264486F0}" type="datetimeFigureOut">
              <a:rPr lang="pt-BR" smtClean="0"/>
              <a:t>22/05/2024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221604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3A63767B-26E0-4B7B-93B4-7A3E264486F0}" type="datetimeFigureOut">
              <a:rPr lang="pt-BR" smtClean="0"/>
              <a:t>22/05/2024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8874758-8361-4B3F-85F1-7A32D08E7EC7}" type="slidenum">
              <a:rPr lang="pt-BR" smtClean="0"/>
              <a:t>‹nº›</a:t>
            </a:fld>
            <a:endParaRPr lang="pt-BR"/>
          </a:p>
        </p:txBody>
      </p:sp>
    </p:spTree>
    <p:extLst>
      <p:ext uri="{BB962C8B-B14F-4D97-AF65-F5344CB8AC3E}">
        <p14:creationId xmlns:p14="http://schemas.microsoft.com/office/powerpoint/2010/main" val="27453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3767B-26E0-4B7B-93B4-7A3E264486F0}" type="datetimeFigureOut">
              <a:rPr lang="pt-BR" smtClean="0"/>
              <a:t>22/05/2024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74758-8361-4B3F-85F1-7A32D08E7EC7}" type="slidenum">
              <a:rPr lang="pt-BR" smtClean="0"/>
              <a:t>‹nº›</a:t>
            </a:fld>
            <a:endParaRPr lang="pt-BR"/>
          </a:p>
        </p:txBody>
      </p:sp>
    </p:spTree>
    <p:extLst>
      <p:ext uri="{BB962C8B-B14F-4D97-AF65-F5344CB8AC3E}">
        <p14:creationId xmlns:p14="http://schemas.microsoft.com/office/powerpoint/2010/main" val="1074489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0" y="0"/>
            <a:ext cx="12192000"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57" y="560613"/>
            <a:ext cx="5115197" cy="5115197"/>
          </a:xfrm>
          <a:prstGeom prst="rect">
            <a:avLst/>
          </a:prstGeom>
        </p:spPr>
      </p:pic>
      <p:sp>
        <p:nvSpPr>
          <p:cNvPr id="18" name="CaixaDeTexto 17"/>
          <p:cNvSpPr txBox="1"/>
          <p:nvPr/>
        </p:nvSpPr>
        <p:spPr>
          <a:xfrm>
            <a:off x="7180089" y="2148715"/>
            <a:ext cx="4637443" cy="1938992"/>
          </a:xfrm>
          <a:prstGeom prst="rect">
            <a:avLst/>
          </a:prstGeom>
          <a:noFill/>
        </p:spPr>
        <p:txBody>
          <a:bodyPr wrap="square" rtlCol="0">
            <a:spAutoFit/>
          </a:bodyPr>
          <a:lstStyle/>
          <a:p>
            <a:pPr algn="ctr"/>
            <a:r>
              <a:rPr lang="pt-BR" sz="4000" b="1" dirty="0">
                <a:solidFill>
                  <a:srgbClr val="FFFF00"/>
                </a:solidFill>
                <a:latin typeface="Comic Sans MS" panose="030F0702030302020204" pitchFamily="66" charset="0"/>
              </a:rPr>
              <a:t>Transformando o Mundo com Energia Renovável</a:t>
            </a:r>
          </a:p>
        </p:txBody>
      </p:sp>
    </p:spTree>
    <p:extLst>
      <p:ext uri="{BB962C8B-B14F-4D97-AF65-F5344CB8AC3E}">
        <p14:creationId xmlns:p14="http://schemas.microsoft.com/office/powerpoint/2010/main" val="71744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0"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solidFill>
                <a:srgbClr val="FFFF00"/>
              </a:solidFill>
              <a:latin typeface="Comic Sans MS" panose="030F0702030302020204" pitchFamily="66" charset="0"/>
            </a:endParaRPr>
          </a:p>
          <a:p>
            <a:pPr algn="ctr"/>
            <a:endParaRPr lang="pt-BR" dirty="0"/>
          </a:p>
        </p:txBody>
      </p:sp>
      <p:sp>
        <p:nvSpPr>
          <p:cNvPr id="18" name="CaixaDeTexto 17"/>
          <p:cNvSpPr txBox="1"/>
          <p:nvPr/>
        </p:nvSpPr>
        <p:spPr>
          <a:xfrm>
            <a:off x="2579778" y="240522"/>
            <a:ext cx="7032444" cy="707886"/>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Etapas de Desenvolvimento</a:t>
            </a:r>
            <a:endParaRPr lang="pt-BR" sz="4000" b="1" dirty="0">
              <a:solidFill>
                <a:srgbClr val="FFFF00"/>
              </a:solidFill>
              <a:latin typeface="Comic Sans MS" panose="030F0702030302020204" pitchFamily="66" charset="0"/>
            </a:endParaRPr>
          </a:p>
        </p:txBody>
      </p:sp>
      <p:sp>
        <p:nvSpPr>
          <p:cNvPr id="8" name="CaixaDeTexto 7"/>
          <p:cNvSpPr txBox="1"/>
          <p:nvPr/>
        </p:nvSpPr>
        <p:spPr>
          <a:xfrm>
            <a:off x="-254863" y="964340"/>
            <a:ext cx="4617857" cy="584775"/>
          </a:xfrm>
          <a:prstGeom prst="rect">
            <a:avLst/>
          </a:prstGeom>
          <a:noFill/>
        </p:spPr>
        <p:txBody>
          <a:bodyPr wrap="square" rtlCol="0">
            <a:spAutoFit/>
          </a:bodyPr>
          <a:lstStyle/>
          <a:p>
            <a:pPr algn="ctr"/>
            <a:r>
              <a:rPr lang="pt-BR" sz="3200" b="1" dirty="0" smtClean="0">
                <a:solidFill>
                  <a:srgbClr val="FFFF00"/>
                </a:solidFill>
                <a:latin typeface="Comic Sans MS" panose="030F0702030302020204" pitchFamily="66" charset="0"/>
              </a:rPr>
              <a:t>HTML/CSS</a:t>
            </a:r>
            <a:endParaRPr lang="pt-BR" sz="3200" b="1" dirty="0">
              <a:solidFill>
                <a:srgbClr val="FFFF00"/>
              </a:solidFill>
              <a:latin typeface="Comic Sans MS" panose="030F0702030302020204" pitchFamily="66" charset="0"/>
            </a:endParaRPr>
          </a:p>
        </p:txBody>
      </p:sp>
      <p:pic>
        <p:nvPicPr>
          <p:cNvPr id="2" name="Imagem 1"/>
          <p:cNvPicPr>
            <a:picLocks noChangeAspect="1"/>
          </p:cNvPicPr>
          <p:nvPr/>
        </p:nvPicPr>
        <p:blipFill>
          <a:blip r:embed="rId2"/>
          <a:stretch>
            <a:fillRect/>
          </a:stretch>
        </p:blipFill>
        <p:spPr>
          <a:xfrm>
            <a:off x="346030" y="1832327"/>
            <a:ext cx="4121467" cy="2391332"/>
          </a:xfrm>
          <a:prstGeom prst="rect">
            <a:avLst/>
          </a:prstGeom>
        </p:spPr>
      </p:pic>
      <p:pic>
        <p:nvPicPr>
          <p:cNvPr id="3" name="Imagem 2"/>
          <p:cNvPicPr>
            <a:picLocks noChangeAspect="1"/>
          </p:cNvPicPr>
          <p:nvPr/>
        </p:nvPicPr>
        <p:blipFill>
          <a:blip r:embed="rId3"/>
          <a:stretch>
            <a:fillRect/>
          </a:stretch>
        </p:blipFill>
        <p:spPr>
          <a:xfrm rot="265742">
            <a:off x="6094395" y="1030243"/>
            <a:ext cx="5748853" cy="2589384"/>
          </a:xfrm>
          <a:prstGeom prst="rect">
            <a:avLst/>
          </a:prstGeom>
        </p:spPr>
      </p:pic>
      <p:pic>
        <p:nvPicPr>
          <p:cNvPr id="4" name="Imagem 3"/>
          <p:cNvPicPr>
            <a:picLocks noChangeAspect="1"/>
          </p:cNvPicPr>
          <p:nvPr/>
        </p:nvPicPr>
        <p:blipFill>
          <a:blip r:embed="rId4"/>
          <a:stretch>
            <a:fillRect/>
          </a:stretch>
        </p:blipFill>
        <p:spPr>
          <a:xfrm>
            <a:off x="6371145" y="4387743"/>
            <a:ext cx="5563501" cy="2283353"/>
          </a:xfrm>
          <a:prstGeom prst="rect">
            <a:avLst/>
          </a:prstGeom>
        </p:spPr>
      </p:pic>
      <p:pic>
        <p:nvPicPr>
          <p:cNvPr id="5" name="Imagem 4"/>
          <p:cNvPicPr>
            <a:picLocks noChangeAspect="1"/>
          </p:cNvPicPr>
          <p:nvPr/>
        </p:nvPicPr>
        <p:blipFill rotWithShape="1">
          <a:blip r:embed="rId5"/>
          <a:srcRect r="27885"/>
          <a:stretch/>
        </p:blipFill>
        <p:spPr>
          <a:xfrm>
            <a:off x="4758257" y="3649068"/>
            <a:ext cx="1450370" cy="1200831"/>
          </a:xfrm>
          <a:prstGeom prst="rect">
            <a:avLst/>
          </a:prstGeom>
        </p:spPr>
      </p:pic>
      <p:pic>
        <p:nvPicPr>
          <p:cNvPr id="9" name="Imagem 8"/>
          <p:cNvPicPr>
            <a:picLocks noChangeAspect="1"/>
          </p:cNvPicPr>
          <p:nvPr/>
        </p:nvPicPr>
        <p:blipFill>
          <a:blip r:embed="rId6"/>
          <a:stretch>
            <a:fillRect/>
          </a:stretch>
        </p:blipFill>
        <p:spPr>
          <a:xfrm>
            <a:off x="308762" y="4506871"/>
            <a:ext cx="4158735" cy="2045098"/>
          </a:xfrm>
          <a:prstGeom prst="rect">
            <a:avLst/>
          </a:prstGeom>
        </p:spPr>
      </p:pic>
    </p:spTree>
    <p:extLst>
      <p:ext uri="{BB962C8B-B14F-4D97-AF65-F5344CB8AC3E}">
        <p14:creationId xmlns:p14="http://schemas.microsoft.com/office/powerpoint/2010/main" val="1283152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2579778" y="240522"/>
            <a:ext cx="7032444" cy="707886"/>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Etapas de Desenvolvimento</a:t>
            </a:r>
            <a:endParaRPr lang="pt-BR" sz="4000" b="1" dirty="0">
              <a:solidFill>
                <a:srgbClr val="FFFF00"/>
              </a:solidFill>
              <a:latin typeface="Comic Sans MS" panose="030F0702030302020204" pitchFamily="66" charset="0"/>
            </a:endParaRPr>
          </a:p>
        </p:txBody>
      </p:sp>
      <p:sp>
        <p:nvSpPr>
          <p:cNvPr id="9" name="CaixaDeTexto 8"/>
          <p:cNvSpPr txBox="1"/>
          <p:nvPr/>
        </p:nvSpPr>
        <p:spPr>
          <a:xfrm>
            <a:off x="-548640" y="918996"/>
            <a:ext cx="7921365" cy="584775"/>
          </a:xfrm>
          <a:prstGeom prst="rect">
            <a:avLst/>
          </a:prstGeom>
          <a:noFill/>
        </p:spPr>
        <p:txBody>
          <a:bodyPr wrap="square" rtlCol="0">
            <a:spAutoFit/>
          </a:bodyPr>
          <a:lstStyle/>
          <a:p>
            <a:pPr algn="ctr"/>
            <a:r>
              <a:rPr lang="pt-BR" sz="3200" b="1" dirty="0" smtClean="0">
                <a:solidFill>
                  <a:srgbClr val="FFFF00"/>
                </a:solidFill>
                <a:latin typeface="Comic Sans MS" panose="030F0702030302020204" pitchFamily="66" charset="0"/>
              </a:rPr>
              <a:t>Banco de Dados / Projeto Final</a:t>
            </a:r>
            <a:endParaRPr lang="pt-BR" sz="3200" b="1" dirty="0">
              <a:solidFill>
                <a:srgbClr val="FFFF00"/>
              </a:solidFill>
              <a:latin typeface="Comic Sans MS" panose="030F0702030302020204" pitchFamily="66" charset="0"/>
            </a:endParaRPr>
          </a:p>
        </p:txBody>
      </p:sp>
      <p:pic>
        <p:nvPicPr>
          <p:cNvPr id="2" name="Imagem 1"/>
          <p:cNvPicPr>
            <a:picLocks noChangeAspect="1"/>
          </p:cNvPicPr>
          <p:nvPr/>
        </p:nvPicPr>
        <p:blipFill>
          <a:blip r:embed="rId4"/>
          <a:stretch>
            <a:fillRect/>
          </a:stretch>
        </p:blipFill>
        <p:spPr>
          <a:xfrm>
            <a:off x="495436" y="1783802"/>
            <a:ext cx="1498827" cy="2451613"/>
          </a:xfrm>
          <a:prstGeom prst="rect">
            <a:avLst/>
          </a:prstGeom>
        </p:spPr>
      </p:pic>
      <p:pic>
        <p:nvPicPr>
          <p:cNvPr id="3" name="Imagem 2"/>
          <p:cNvPicPr>
            <a:picLocks noChangeAspect="1"/>
          </p:cNvPicPr>
          <p:nvPr/>
        </p:nvPicPr>
        <p:blipFill>
          <a:blip r:embed="rId5"/>
          <a:stretch>
            <a:fillRect/>
          </a:stretch>
        </p:blipFill>
        <p:spPr>
          <a:xfrm>
            <a:off x="192324" y="4527971"/>
            <a:ext cx="4925265" cy="934474"/>
          </a:xfrm>
          <a:prstGeom prst="rect">
            <a:avLst/>
          </a:prstGeom>
        </p:spPr>
      </p:pic>
      <p:pic>
        <p:nvPicPr>
          <p:cNvPr id="4" name="Demostracao-das-Paginas-Projeto-Integrad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13024" y="2074176"/>
            <a:ext cx="6236477" cy="3508018"/>
          </a:xfrm>
          <a:prstGeom prst="rect">
            <a:avLst/>
          </a:prstGeom>
        </p:spPr>
      </p:pic>
    </p:spTree>
    <p:extLst>
      <p:ext uri="{BB962C8B-B14F-4D97-AF65-F5344CB8AC3E}">
        <p14:creationId xmlns:p14="http://schemas.microsoft.com/office/powerpoint/2010/main" val="330965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332966" y="444137"/>
            <a:ext cx="4456748" cy="6001643"/>
          </a:xfrm>
          <a:prstGeom prst="rect">
            <a:avLst/>
          </a:prstGeom>
          <a:noFill/>
        </p:spPr>
        <p:txBody>
          <a:bodyPr wrap="square" rtlCol="0">
            <a:spAutoFit/>
          </a:bodyPr>
          <a:lstStyle/>
          <a:p>
            <a:pPr algn="ctr"/>
            <a:r>
              <a:rPr lang="pt-BR" sz="4800" b="1" dirty="0" smtClean="0">
                <a:solidFill>
                  <a:srgbClr val="FFFF00"/>
                </a:solidFill>
                <a:latin typeface="Comic Sans MS" panose="030F0702030302020204" pitchFamily="66" charset="0"/>
              </a:rPr>
              <a:t>Junte-se </a:t>
            </a:r>
            <a:r>
              <a:rPr lang="pt-BR" sz="4800" b="1" dirty="0">
                <a:solidFill>
                  <a:srgbClr val="FFFF00"/>
                </a:solidFill>
                <a:latin typeface="Comic Sans MS" panose="030F0702030302020204" pitchFamily="66" charset="0"/>
              </a:rPr>
              <a:t>a nós na geração de energia sustentável e faça parte de um futuro mais </a:t>
            </a:r>
            <a:r>
              <a:rPr lang="pt-BR" sz="4800" b="1" dirty="0" smtClean="0">
                <a:solidFill>
                  <a:srgbClr val="FFFF00"/>
                </a:solidFill>
                <a:latin typeface="Comic Sans MS" panose="030F0702030302020204" pitchFamily="66" charset="0"/>
              </a:rPr>
              <a:t>limpo!</a:t>
            </a:r>
            <a:endParaRPr lang="pt-BR" sz="4800" b="1" dirty="0">
              <a:solidFill>
                <a:srgbClr val="FFFF00"/>
              </a:solidFill>
              <a:latin typeface="Comic Sans MS" panose="030F0702030302020204" pitchFamily="66" charset="0"/>
            </a:endParaRPr>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576" y="-1"/>
            <a:ext cx="6696891" cy="6858001"/>
          </a:xfrm>
          <a:prstGeom prst="rect">
            <a:avLst/>
          </a:prstGeom>
        </p:spPr>
      </p:pic>
    </p:spTree>
    <p:extLst>
      <p:ext uri="{BB962C8B-B14F-4D97-AF65-F5344CB8AC3E}">
        <p14:creationId xmlns:p14="http://schemas.microsoft.com/office/powerpoint/2010/main" val="138197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0" y="0"/>
            <a:ext cx="12192000"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14290" y="133417"/>
            <a:ext cx="3344092" cy="707886"/>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Equipe</a:t>
            </a:r>
            <a:endParaRPr lang="pt-BR" sz="4000" b="1" dirty="0">
              <a:solidFill>
                <a:srgbClr val="FFFF00"/>
              </a:solidFill>
              <a:latin typeface="Comic Sans MS" panose="030F0702030302020204" pitchFamily="66" charset="0"/>
            </a:endParaRPr>
          </a:p>
        </p:txBody>
      </p:sp>
      <p:grpSp>
        <p:nvGrpSpPr>
          <p:cNvPr id="4" name="Agrupar 3"/>
          <p:cNvGrpSpPr/>
          <p:nvPr/>
        </p:nvGrpSpPr>
        <p:grpSpPr>
          <a:xfrm>
            <a:off x="209007" y="4957607"/>
            <a:ext cx="4667793" cy="1739777"/>
            <a:chOff x="209007" y="4957607"/>
            <a:chExt cx="4667793" cy="1739777"/>
          </a:xfrm>
        </p:grpSpPr>
        <p:sp>
          <p:nvSpPr>
            <p:cNvPr id="2" name="Texto Explicativo Retangular 1"/>
            <p:cNvSpPr/>
            <p:nvPr/>
          </p:nvSpPr>
          <p:spPr>
            <a:xfrm>
              <a:off x="209007" y="4957607"/>
              <a:ext cx="4484913" cy="1739777"/>
            </a:xfrm>
            <a:prstGeom prst="wedgeRectCallout">
              <a:avLst>
                <a:gd name="adj1" fmla="val -23197"/>
                <a:gd name="adj2" fmla="val -67543"/>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209007" y="4998691"/>
              <a:ext cx="4667793" cy="1600438"/>
            </a:xfrm>
            <a:prstGeom prst="rect">
              <a:avLst/>
            </a:prstGeom>
            <a:noFill/>
          </p:spPr>
          <p:txBody>
            <a:bodyPr wrap="square" rtlCol="0">
              <a:spAutoFit/>
            </a:bodyPr>
            <a:lstStyle/>
            <a:p>
              <a:r>
                <a:rPr lang="pt-BR" sz="1400" dirty="0" smtClean="0">
                  <a:latin typeface="Arial" panose="020B0604020202020204" pitchFamily="34" charset="0"/>
                  <a:cs typeface="Arial" panose="020B0604020202020204" pitchFamily="34" charset="0"/>
                </a:rPr>
                <a:t>Janaina Oliveira - Formada em Análise e Desenvolvimento de Sistemas e atualmente cursando pós-graduação em Segurança da Informação. Desde pequena sempre me interessei por tecnologia, mas foi no começo de 2020, após fazer um curso de Lógica de Programação, que me apaixonei pela programação e decidi fazer faculdade de ADS.</a:t>
              </a:r>
              <a:endParaRPr lang="pt-BR" sz="1400" dirty="0">
                <a:latin typeface="Arial" panose="020B0604020202020204" pitchFamily="34" charset="0"/>
                <a:cs typeface="Arial" panose="020B0604020202020204" pitchFamily="34" charset="0"/>
              </a:endParaRPr>
            </a:p>
          </p:txBody>
        </p:sp>
      </p:grpSp>
      <p:sp>
        <p:nvSpPr>
          <p:cNvPr id="9" name="Texto Explicativo Retangular 8"/>
          <p:cNvSpPr/>
          <p:nvPr/>
        </p:nvSpPr>
        <p:spPr>
          <a:xfrm>
            <a:off x="6753499" y="4998691"/>
            <a:ext cx="4484913" cy="1739777"/>
          </a:xfrm>
          <a:prstGeom prst="wedgeRectCallout">
            <a:avLst>
              <a:gd name="adj1" fmla="val -23197"/>
              <a:gd name="adj2" fmla="val -67543"/>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p:cNvPicPr>
            <a:picLocks noChangeAspect="1"/>
          </p:cNvPicPr>
          <p:nvPr/>
        </p:nvPicPr>
        <p:blipFill>
          <a:blip r:embed="rId2"/>
          <a:stretch>
            <a:fillRect/>
          </a:stretch>
        </p:blipFill>
        <p:spPr>
          <a:xfrm>
            <a:off x="7047734" y="964651"/>
            <a:ext cx="3372072" cy="3624823"/>
          </a:xfrm>
          <a:prstGeom prst="rect">
            <a:avLst/>
          </a:prstGeom>
        </p:spPr>
      </p:pic>
      <p:pic>
        <p:nvPicPr>
          <p:cNvPr id="7" name="Imagem 6"/>
          <p:cNvPicPr>
            <a:picLocks noChangeAspect="1"/>
          </p:cNvPicPr>
          <p:nvPr/>
        </p:nvPicPr>
        <p:blipFill>
          <a:blip r:embed="rId3"/>
          <a:stretch>
            <a:fillRect/>
          </a:stretch>
        </p:blipFill>
        <p:spPr>
          <a:xfrm>
            <a:off x="440602" y="964651"/>
            <a:ext cx="3608884" cy="3640753"/>
          </a:xfrm>
          <a:prstGeom prst="rect">
            <a:avLst/>
          </a:prstGeom>
        </p:spPr>
      </p:pic>
      <p:sp>
        <p:nvSpPr>
          <p:cNvPr id="12" name="CaixaDeTexto 11"/>
          <p:cNvSpPr txBox="1"/>
          <p:nvPr/>
        </p:nvSpPr>
        <p:spPr>
          <a:xfrm>
            <a:off x="6740438" y="5103223"/>
            <a:ext cx="4497974" cy="1877437"/>
          </a:xfrm>
          <a:prstGeom prst="rect">
            <a:avLst/>
          </a:prstGeom>
          <a:noFill/>
        </p:spPr>
        <p:txBody>
          <a:bodyPr wrap="square" rtlCol="0">
            <a:spAutoFit/>
          </a:bodyPr>
          <a:lstStyle/>
          <a:p>
            <a:r>
              <a:rPr lang="pt-BR" sz="1400" dirty="0" smtClean="0">
                <a:latin typeface="Arial" panose="020B0604020202020204" pitchFamily="34" charset="0"/>
                <a:cs typeface="Arial" panose="020B0604020202020204" pitchFamily="34" charset="0"/>
              </a:rPr>
              <a:t>Bárbara Campos </a:t>
            </a:r>
            <a:r>
              <a:rPr lang="pt-BR" sz="1400" dirty="0">
                <a:latin typeface="Arial" panose="020B0604020202020204" pitchFamily="34" charset="0"/>
                <a:cs typeface="Arial" panose="020B0604020202020204" pitchFamily="34" charset="0"/>
              </a:rPr>
              <a:t>- Formada em </a:t>
            </a:r>
            <a:r>
              <a:rPr lang="pt-BR" sz="1400" dirty="0" smtClean="0">
                <a:latin typeface="Arial" panose="020B0604020202020204" pitchFamily="34" charset="0"/>
                <a:cs typeface="Arial" panose="020B0604020202020204" pitchFamily="34" charset="0"/>
              </a:rPr>
              <a:t>Marketing, Produções em Eventos </a:t>
            </a:r>
            <a:r>
              <a:rPr lang="pt-BR" sz="1400" dirty="0">
                <a:latin typeface="Arial" panose="020B0604020202020204" pitchFamily="34" charset="0"/>
                <a:cs typeface="Arial" panose="020B0604020202020204" pitchFamily="34" charset="0"/>
              </a:rPr>
              <a:t>e atualmente cursando </a:t>
            </a:r>
            <a:r>
              <a:rPr lang="pt-BR" sz="1400" dirty="0" smtClean="0">
                <a:latin typeface="Arial" panose="020B0604020202020204" pitchFamily="34" charset="0"/>
                <a:cs typeface="Arial" panose="020B0604020202020204" pitchFamily="34" charset="0"/>
              </a:rPr>
              <a:t>graduação </a:t>
            </a:r>
            <a:r>
              <a:rPr lang="pt-BR" sz="1400" dirty="0">
                <a:latin typeface="Arial" panose="020B0604020202020204" pitchFamily="34" charset="0"/>
                <a:cs typeface="Arial" panose="020B0604020202020204" pitchFamily="34" charset="0"/>
              </a:rPr>
              <a:t>em </a:t>
            </a:r>
            <a:r>
              <a:rPr lang="pt-BR" sz="1400" dirty="0" smtClean="0">
                <a:latin typeface="Arial" panose="020B0604020202020204" pitchFamily="34" charset="0"/>
                <a:cs typeface="Arial" panose="020B0604020202020204" pitchFamily="34" charset="0"/>
              </a:rPr>
              <a:t>Analise e Desenvolvimento de Sistemas. Sempre gostei da área de Comunicação, mais o interesse na tecnologia veio após uma oportunidades de Trabalho na empresa Trade Minas e participação em projetos de desenvolvimento.</a:t>
            </a:r>
            <a:endParaRPr lang="pt-BR" sz="1400" dirty="0">
              <a:latin typeface="Arial" panose="020B0604020202020204" pitchFamily="34" charset="0"/>
              <a:cs typeface="Arial" panose="020B0604020202020204" pitchFamily="34" charset="0"/>
            </a:endParaRPr>
          </a:p>
          <a:p>
            <a:endParaRPr lang="pt-BR" dirty="0"/>
          </a:p>
        </p:txBody>
      </p:sp>
    </p:spTree>
    <p:extLst>
      <p:ext uri="{BB962C8B-B14F-4D97-AF65-F5344CB8AC3E}">
        <p14:creationId xmlns:p14="http://schemas.microsoft.com/office/powerpoint/2010/main" val="3689366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2579778" y="240522"/>
            <a:ext cx="7032444" cy="1323439"/>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O que é a </a:t>
            </a:r>
          </a:p>
          <a:p>
            <a:pPr algn="ctr"/>
            <a:r>
              <a:rPr lang="pt-BR" sz="4000" b="1" dirty="0" err="1" smtClean="0">
                <a:solidFill>
                  <a:srgbClr val="FFFF00"/>
                </a:solidFill>
                <a:latin typeface="Comic Sans MS" panose="030F0702030302020204" pitchFamily="66" charset="0"/>
              </a:rPr>
              <a:t>Forever</a:t>
            </a:r>
            <a:r>
              <a:rPr lang="pt-BR" sz="4000" b="1" dirty="0" smtClean="0">
                <a:solidFill>
                  <a:srgbClr val="FFFF00"/>
                </a:solidFill>
                <a:latin typeface="Comic Sans MS" panose="030F0702030302020204" pitchFamily="66" charset="0"/>
              </a:rPr>
              <a:t> Energia Renovável </a:t>
            </a:r>
            <a:endParaRPr lang="pt-BR" sz="4000" b="1" dirty="0">
              <a:solidFill>
                <a:srgbClr val="FFFF00"/>
              </a:solidFill>
              <a:latin typeface="Comic Sans MS" panose="030F0702030302020204" pitchFamily="66" charset="0"/>
            </a:endParaRPr>
          </a:p>
        </p:txBody>
      </p:sp>
      <p:pic>
        <p:nvPicPr>
          <p:cNvPr id="8" name="Imagem 7"/>
          <p:cNvPicPr>
            <a:picLocks noChangeAspect="1"/>
          </p:cNvPicPr>
          <p:nvPr/>
        </p:nvPicPr>
        <p:blipFill>
          <a:blip r:embed="rId2"/>
          <a:stretch>
            <a:fillRect/>
          </a:stretch>
        </p:blipFill>
        <p:spPr>
          <a:xfrm>
            <a:off x="2579778" y="1882893"/>
            <a:ext cx="6686421" cy="3532449"/>
          </a:xfrm>
          <a:prstGeom prst="rect">
            <a:avLst/>
          </a:prstGeom>
        </p:spPr>
      </p:pic>
      <p:sp>
        <p:nvSpPr>
          <p:cNvPr id="16" name="CaixaDeTexto 15"/>
          <p:cNvSpPr txBox="1"/>
          <p:nvPr/>
        </p:nvSpPr>
        <p:spPr>
          <a:xfrm>
            <a:off x="513805" y="5925961"/>
            <a:ext cx="10972800" cy="646331"/>
          </a:xfrm>
          <a:prstGeom prst="rect">
            <a:avLst/>
          </a:prstGeom>
          <a:noFill/>
        </p:spPr>
        <p:txBody>
          <a:bodyPr wrap="square" rtlCol="0">
            <a:spAutoFit/>
          </a:bodyPr>
          <a:lstStyle/>
          <a:p>
            <a:r>
              <a:rPr lang="pt-BR" dirty="0">
                <a:solidFill>
                  <a:schemeClr val="bg1"/>
                </a:solidFill>
                <a:latin typeface="Comic Sans MS" panose="030F0702030302020204" pitchFamily="66" charset="0"/>
              </a:rPr>
              <a:t>Somos uma empresa que leva créditos de energia de usinas solares parceiras até sua casa ou negócio!</a:t>
            </a:r>
          </a:p>
          <a:p>
            <a:endParaRPr lang="pt-BR" dirty="0"/>
          </a:p>
        </p:txBody>
      </p:sp>
    </p:spTree>
    <p:extLst>
      <p:ext uri="{BB962C8B-B14F-4D97-AF65-F5344CB8AC3E}">
        <p14:creationId xmlns:p14="http://schemas.microsoft.com/office/powerpoint/2010/main" val="1974342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0"/>
            <a:ext cx="12192000"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2" name="Diagrama 1"/>
          <p:cNvGraphicFramePr/>
          <p:nvPr/>
        </p:nvGraphicFramePr>
        <p:xfrm>
          <a:off x="0" y="0"/>
          <a:ext cx="12192000" cy="6849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8"/>
          <p:cNvSpPr txBox="1"/>
          <p:nvPr/>
        </p:nvSpPr>
        <p:spPr>
          <a:xfrm>
            <a:off x="3553098" y="87085"/>
            <a:ext cx="4519748" cy="769441"/>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Pesquisa</a:t>
            </a:r>
            <a:r>
              <a:rPr lang="pt-BR" sz="4400" b="1" dirty="0" smtClean="0">
                <a:solidFill>
                  <a:srgbClr val="FFFF00"/>
                </a:solidFill>
                <a:latin typeface="Comic Sans MS" panose="030F0702030302020204" pitchFamily="66" charset="0"/>
              </a:rPr>
              <a:t> </a:t>
            </a:r>
            <a:endParaRPr lang="pt-BR" sz="4400" dirty="0"/>
          </a:p>
        </p:txBody>
      </p:sp>
      <p:pic>
        <p:nvPicPr>
          <p:cNvPr id="3" name="Imagem 2"/>
          <p:cNvPicPr>
            <a:picLocks noChangeAspect="1"/>
          </p:cNvPicPr>
          <p:nvPr/>
        </p:nvPicPr>
        <p:blipFill>
          <a:blip r:embed="rId7"/>
          <a:stretch>
            <a:fillRect/>
          </a:stretch>
        </p:blipFill>
        <p:spPr>
          <a:xfrm>
            <a:off x="249691" y="967655"/>
            <a:ext cx="7413852" cy="2515689"/>
          </a:xfrm>
          <a:prstGeom prst="rect">
            <a:avLst/>
          </a:prstGeom>
        </p:spPr>
      </p:pic>
      <p:pic>
        <p:nvPicPr>
          <p:cNvPr id="6" name="Imagem 5"/>
          <p:cNvPicPr>
            <a:picLocks noChangeAspect="1"/>
          </p:cNvPicPr>
          <p:nvPr/>
        </p:nvPicPr>
        <p:blipFill>
          <a:blip r:embed="rId8"/>
          <a:stretch>
            <a:fillRect/>
          </a:stretch>
        </p:blipFill>
        <p:spPr>
          <a:xfrm>
            <a:off x="4659084" y="3709767"/>
            <a:ext cx="6470469" cy="3069585"/>
          </a:xfrm>
          <a:prstGeom prst="rect">
            <a:avLst/>
          </a:prstGeom>
        </p:spPr>
      </p:pic>
    </p:spTree>
    <p:extLst>
      <p:ext uri="{BB962C8B-B14F-4D97-AF65-F5344CB8AC3E}">
        <p14:creationId xmlns:p14="http://schemas.microsoft.com/office/powerpoint/2010/main" val="1967204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0"/>
            <a:ext cx="12192000"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2" name="Diagrama 1"/>
          <p:cNvGraphicFramePr/>
          <p:nvPr>
            <p:extLst>
              <p:ext uri="{D42A27DB-BD31-4B8C-83A1-F6EECF244321}">
                <p14:modId xmlns:p14="http://schemas.microsoft.com/office/powerpoint/2010/main" val="1853461936"/>
              </p:ext>
            </p:extLst>
          </p:nvPr>
        </p:nvGraphicFramePr>
        <p:xfrm>
          <a:off x="0" y="0"/>
          <a:ext cx="12192000" cy="6849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a 3"/>
          <p:cNvGraphicFramePr/>
          <p:nvPr>
            <p:extLst>
              <p:ext uri="{D42A27DB-BD31-4B8C-83A1-F6EECF244321}">
                <p14:modId xmlns:p14="http://schemas.microsoft.com/office/powerpoint/2010/main" val="2770351110"/>
              </p:ext>
            </p:extLst>
          </p:nvPr>
        </p:nvGraphicFramePr>
        <p:xfrm>
          <a:off x="0" y="-8174"/>
          <a:ext cx="12192000" cy="53987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9" name="Agrupar 8"/>
          <p:cNvGrpSpPr/>
          <p:nvPr/>
        </p:nvGrpSpPr>
        <p:grpSpPr>
          <a:xfrm>
            <a:off x="513804" y="4706472"/>
            <a:ext cx="4807132" cy="1600438"/>
            <a:chOff x="496387" y="5176736"/>
            <a:chExt cx="4807132" cy="1600438"/>
          </a:xfrm>
        </p:grpSpPr>
        <p:sp>
          <p:nvSpPr>
            <p:cNvPr id="7" name="Texto Explicativo Retangular 6"/>
            <p:cNvSpPr/>
            <p:nvPr/>
          </p:nvSpPr>
          <p:spPr>
            <a:xfrm flipH="1" flipV="1">
              <a:off x="496387" y="5176736"/>
              <a:ext cx="4807132" cy="1501696"/>
            </a:xfrm>
            <a:prstGeom prst="wedgeRectCallout">
              <a:avLst/>
            </a:prstGeom>
            <a:solidFill>
              <a:srgbClr val="52CCD8"/>
            </a:solidFill>
            <a:ln>
              <a:solidFill>
                <a:srgbClr val="52C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CaixaDeTexto 7"/>
            <p:cNvSpPr txBox="1"/>
            <p:nvPr/>
          </p:nvSpPr>
          <p:spPr>
            <a:xfrm>
              <a:off x="557347" y="5176736"/>
              <a:ext cx="4528458" cy="1600438"/>
            </a:xfrm>
            <a:prstGeom prst="rect">
              <a:avLst/>
            </a:prstGeom>
            <a:noFill/>
          </p:spPr>
          <p:txBody>
            <a:bodyPr wrap="square" rtlCol="0">
              <a:spAutoFit/>
            </a:bodyPr>
            <a:lstStyle/>
            <a:p>
              <a:pPr lvl="0"/>
              <a:r>
                <a:rPr lang="pt-BR" sz="2000" dirty="0">
                  <a:solidFill>
                    <a:schemeClr val="bg1"/>
                  </a:solidFill>
                  <a:latin typeface="Arial" panose="020B0604020202020204" pitchFamily="34" charset="0"/>
                  <a:cs typeface="Arial" panose="020B0604020202020204" pitchFamily="34" charset="0"/>
                </a:rPr>
                <a:t>Uma pesquisa realizada em 2022 pela </a:t>
              </a:r>
              <a:r>
                <a:rPr lang="pt-BR" sz="2000" dirty="0" smtClean="0">
                  <a:solidFill>
                    <a:schemeClr val="bg1"/>
                  </a:solidFill>
                  <a:latin typeface="Arial" panose="020B0604020202020204" pitchFamily="34" charset="0"/>
                  <a:cs typeface="Arial" panose="020B0604020202020204" pitchFamily="34" charset="0"/>
                </a:rPr>
                <a:t>(SEBRAE), </a:t>
              </a:r>
              <a:r>
                <a:rPr lang="pt-BR" sz="2000" dirty="0">
                  <a:solidFill>
                    <a:schemeClr val="bg1"/>
                  </a:solidFill>
                  <a:latin typeface="Arial" panose="020B0604020202020204" pitchFamily="34" charset="0"/>
                  <a:cs typeface="Arial" panose="020B0604020202020204" pitchFamily="34" charset="0"/>
                </a:rPr>
                <a:t>60% dos pequenos e médios empresários brasileiros querem investir em fontes renováveis. </a:t>
              </a:r>
              <a:endParaRPr lang="pt-BR" sz="2000" dirty="0" smtClean="0">
                <a:solidFill>
                  <a:schemeClr val="bg1"/>
                </a:solidFill>
                <a:latin typeface="Arial" panose="020B0604020202020204" pitchFamily="34" charset="0"/>
                <a:cs typeface="Arial" panose="020B0604020202020204" pitchFamily="34" charset="0"/>
              </a:endParaRPr>
            </a:p>
            <a:p>
              <a:endParaRPr lang="pt-BR" dirty="0"/>
            </a:p>
          </p:txBody>
        </p:sp>
      </p:grpSp>
      <p:sp>
        <p:nvSpPr>
          <p:cNvPr id="10" name="CaixaDeTexto 9"/>
          <p:cNvSpPr txBox="1"/>
          <p:nvPr/>
        </p:nvSpPr>
        <p:spPr>
          <a:xfrm>
            <a:off x="3553098" y="87085"/>
            <a:ext cx="4519748" cy="769441"/>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Pesquisa</a:t>
            </a:r>
            <a:r>
              <a:rPr lang="pt-BR" sz="4400" b="1" dirty="0" smtClean="0">
                <a:solidFill>
                  <a:srgbClr val="FFFF00"/>
                </a:solidFill>
                <a:latin typeface="Comic Sans MS" panose="030F0702030302020204" pitchFamily="66" charset="0"/>
              </a:rPr>
              <a:t> </a:t>
            </a:r>
            <a:endParaRPr lang="pt-BR" sz="4400" dirty="0"/>
          </a:p>
        </p:txBody>
      </p:sp>
    </p:spTree>
    <p:extLst>
      <p:ext uri="{BB962C8B-B14F-4D97-AF65-F5344CB8AC3E}">
        <p14:creationId xmlns:p14="http://schemas.microsoft.com/office/powerpoint/2010/main" val="3107176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2579778" y="240522"/>
            <a:ext cx="7032444" cy="1323439"/>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A importância da </a:t>
            </a:r>
          </a:p>
          <a:p>
            <a:pPr algn="ctr"/>
            <a:r>
              <a:rPr lang="pt-BR" sz="4000" b="1" dirty="0" smtClean="0">
                <a:solidFill>
                  <a:srgbClr val="FFFF00"/>
                </a:solidFill>
                <a:latin typeface="Comic Sans MS" panose="030F0702030302020204" pitchFamily="66" charset="0"/>
              </a:rPr>
              <a:t>Energia Renovável </a:t>
            </a:r>
            <a:endParaRPr lang="pt-BR" sz="4000" b="1" dirty="0">
              <a:solidFill>
                <a:srgbClr val="FFFF00"/>
              </a:solidFill>
              <a:latin typeface="Comic Sans MS" panose="030F0702030302020204" pitchFamily="66" charset="0"/>
            </a:endParaRPr>
          </a:p>
        </p:txBody>
      </p:sp>
      <p:sp>
        <p:nvSpPr>
          <p:cNvPr id="2" name="CaixaDeTexto 1"/>
          <p:cNvSpPr txBox="1"/>
          <p:nvPr/>
        </p:nvSpPr>
        <p:spPr>
          <a:xfrm>
            <a:off x="261257" y="1563961"/>
            <a:ext cx="11817531" cy="4832092"/>
          </a:xfrm>
          <a:prstGeom prst="rect">
            <a:avLst/>
          </a:prstGeom>
          <a:noFill/>
        </p:spPr>
        <p:txBody>
          <a:bodyPr wrap="square" rtlCol="0">
            <a:spAutoFit/>
          </a:bodyPr>
          <a:lstStyle/>
          <a:p>
            <a:pPr marL="342900" indent="-342900">
              <a:buClr>
                <a:srgbClr val="FFFF00"/>
              </a:buClr>
              <a:buFont typeface="Wingdings" panose="05000000000000000000" pitchFamily="2" charset="2"/>
              <a:buChar char="ü"/>
            </a:pPr>
            <a:r>
              <a:rPr lang="pt-BR" sz="2400" dirty="0">
                <a:solidFill>
                  <a:schemeClr val="bg1"/>
                </a:solidFill>
                <a:latin typeface="Arial" panose="020B0604020202020204" pitchFamily="34" charset="0"/>
                <a:cs typeface="Arial" panose="020B0604020202020204" pitchFamily="34" charset="0"/>
              </a:rPr>
              <a:t>Diminuição das emissões de gases do efeito estufa (</a:t>
            </a:r>
            <a:r>
              <a:rPr lang="pt-BR" sz="2400" dirty="0" err="1">
                <a:solidFill>
                  <a:schemeClr val="bg1"/>
                </a:solidFill>
                <a:latin typeface="Arial" panose="020B0604020202020204" pitchFamily="34" charset="0"/>
                <a:cs typeface="Arial" panose="020B0604020202020204" pitchFamily="34" charset="0"/>
              </a:rPr>
              <a:t>GEEs</a:t>
            </a:r>
            <a:r>
              <a:rPr lang="pt-BR" sz="2400" dirty="0">
                <a:solidFill>
                  <a:schemeClr val="bg1"/>
                </a:solidFill>
                <a:latin typeface="Arial" panose="020B0604020202020204" pitchFamily="34" charset="0"/>
                <a:cs typeface="Arial" panose="020B0604020202020204" pitchFamily="34" charset="0"/>
              </a:rPr>
              <a:t>) pela queima de combustíveis fósseis. Esses gases intensificam as mudanças climáticas</a:t>
            </a:r>
            <a:r>
              <a:rPr lang="pt-BR" sz="2400" dirty="0" smtClean="0">
                <a:solidFill>
                  <a:schemeClr val="bg1"/>
                </a:solidFill>
                <a:latin typeface="Arial" panose="020B0604020202020204" pitchFamily="34" charset="0"/>
                <a:cs typeface="Arial" panose="020B0604020202020204" pitchFamily="34" charset="0"/>
              </a:rPr>
              <a:t>;</a:t>
            </a:r>
          </a:p>
          <a:p>
            <a:endParaRPr lang="pt-BR" sz="2400" dirty="0">
              <a:solidFill>
                <a:schemeClr val="bg1"/>
              </a:solidFill>
              <a:latin typeface="Arial" panose="020B0604020202020204" pitchFamily="34" charset="0"/>
              <a:cs typeface="Arial" panose="020B0604020202020204" pitchFamily="34" charset="0"/>
            </a:endParaRPr>
          </a:p>
          <a:p>
            <a:pPr marL="342900" indent="-342900">
              <a:buClr>
                <a:srgbClr val="FFFF00"/>
              </a:buClr>
              <a:buFont typeface="Wingdings" panose="05000000000000000000" pitchFamily="2" charset="2"/>
              <a:buChar char="ü"/>
            </a:pPr>
            <a:r>
              <a:rPr lang="pt-BR" sz="2400" dirty="0">
                <a:solidFill>
                  <a:schemeClr val="bg1"/>
                </a:solidFill>
                <a:latin typeface="Arial" panose="020B0604020202020204" pitchFamily="34" charset="0"/>
                <a:cs typeface="Arial" panose="020B0604020202020204" pitchFamily="34" charset="0"/>
              </a:rPr>
              <a:t>Diminuição da poluição atmosférica das cidades e melhoria da qualidade de vida das pessoas</a:t>
            </a:r>
            <a:r>
              <a:rPr lang="pt-BR" sz="2400" dirty="0" smtClean="0">
                <a:solidFill>
                  <a:schemeClr val="bg1"/>
                </a:solidFill>
                <a:latin typeface="Arial" panose="020B0604020202020204" pitchFamily="34" charset="0"/>
                <a:cs typeface="Arial" panose="020B0604020202020204" pitchFamily="34" charset="0"/>
              </a:rPr>
              <a:t>;</a:t>
            </a:r>
          </a:p>
          <a:p>
            <a:pPr marL="342900" indent="-342900">
              <a:buClr>
                <a:srgbClr val="FFFF00"/>
              </a:buClr>
              <a:buFont typeface="Wingdings" panose="05000000000000000000" pitchFamily="2" charset="2"/>
              <a:buChar char="ü"/>
            </a:pPr>
            <a:endParaRPr lang="pt-BR" sz="2400" dirty="0">
              <a:solidFill>
                <a:schemeClr val="bg1"/>
              </a:solidFill>
              <a:latin typeface="Arial" panose="020B0604020202020204" pitchFamily="34" charset="0"/>
              <a:cs typeface="Arial" panose="020B0604020202020204" pitchFamily="34" charset="0"/>
            </a:endParaRPr>
          </a:p>
          <a:p>
            <a:pPr marL="342900" indent="-342900">
              <a:buClr>
                <a:srgbClr val="FFFF00"/>
              </a:buClr>
              <a:buFont typeface="Wingdings" panose="05000000000000000000" pitchFamily="2" charset="2"/>
              <a:buChar char="ü"/>
            </a:pPr>
            <a:r>
              <a:rPr lang="pt-BR" sz="2400" dirty="0">
                <a:solidFill>
                  <a:schemeClr val="bg1"/>
                </a:solidFill>
                <a:latin typeface="Arial" panose="020B0604020202020204" pitchFamily="34" charset="0"/>
                <a:cs typeface="Arial" panose="020B0604020202020204" pitchFamily="34" charset="0"/>
              </a:rPr>
              <a:t>Redução de impactos à vida aquática, terrestre e humana, ocasionados pela retirada das fontes renováveis da natureza</a:t>
            </a:r>
            <a:r>
              <a:rPr lang="pt-BR" sz="2400" dirty="0" smtClean="0">
                <a:solidFill>
                  <a:schemeClr val="bg1"/>
                </a:solidFill>
                <a:latin typeface="Arial" panose="020B0604020202020204" pitchFamily="34" charset="0"/>
                <a:cs typeface="Arial" panose="020B0604020202020204" pitchFamily="34" charset="0"/>
              </a:rPr>
              <a:t>;</a:t>
            </a:r>
          </a:p>
          <a:p>
            <a:pPr marL="342900" indent="-342900">
              <a:buClr>
                <a:srgbClr val="FFFF00"/>
              </a:buClr>
              <a:buFont typeface="Wingdings" panose="05000000000000000000" pitchFamily="2" charset="2"/>
              <a:buChar char="ü"/>
            </a:pPr>
            <a:endParaRPr lang="pt-BR" sz="2400" dirty="0">
              <a:solidFill>
                <a:schemeClr val="bg1"/>
              </a:solidFill>
              <a:latin typeface="Arial" panose="020B0604020202020204" pitchFamily="34" charset="0"/>
              <a:cs typeface="Arial" panose="020B0604020202020204" pitchFamily="34" charset="0"/>
            </a:endParaRPr>
          </a:p>
          <a:p>
            <a:pPr marL="342900" indent="-342900">
              <a:buClr>
                <a:srgbClr val="FFFF00"/>
              </a:buClr>
              <a:buFont typeface="Wingdings" panose="05000000000000000000" pitchFamily="2" charset="2"/>
              <a:buChar char="ü"/>
            </a:pPr>
            <a:r>
              <a:rPr lang="pt-BR" sz="2400" dirty="0">
                <a:solidFill>
                  <a:schemeClr val="bg1"/>
                </a:solidFill>
                <a:latin typeface="Arial" panose="020B0604020202020204" pitchFamily="34" charset="0"/>
                <a:cs typeface="Arial" panose="020B0604020202020204" pitchFamily="34" charset="0"/>
              </a:rPr>
              <a:t>Possibilidade de gerar maior retorno econômico</a:t>
            </a:r>
            <a:r>
              <a:rPr lang="pt-BR" sz="2400" dirty="0" smtClean="0">
                <a:solidFill>
                  <a:schemeClr val="bg1"/>
                </a:solidFill>
                <a:latin typeface="Arial" panose="020B0604020202020204" pitchFamily="34" charset="0"/>
                <a:cs typeface="Arial" panose="020B0604020202020204" pitchFamily="34" charset="0"/>
              </a:rPr>
              <a:t>;</a:t>
            </a:r>
          </a:p>
          <a:p>
            <a:pPr marL="342900" indent="-342900">
              <a:buClr>
                <a:srgbClr val="FFFF00"/>
              </a:buClr>
              <a:buFont typeface="Wingdings" panose="05000000000000000000" pitchFamily="2" charset="2"/>
              <a:buChar char="ü"/>
            </a:pPr>
            <a:endParaRPr lang="pt-BR" sz="2400" dirty="0">
              <a:solidFill>
                <a:schemeClr val="bg1"/>
              </a:solidFill>
              <a:latin typeface="Arial" panose="020B0604020202020204" pitchFamily="34" charset="0"/>
              <a:cs typeface="Arial" panose="020B0604020202020204" pitchFamily="34" charset="0"/>
            </a:endParaRPr>
          </a:p>
          <a:p>
            <a:pPr marL="342900" indent="-342900">
              <a:buClr>
                <a:srgbClr val="FFFF00"/>
              </a:buClr>
              <a:buFont typeface="Wingdings" panose="05000000000000000000" pitchFamily="2" charset="2"/>
              <a:buChar char="ü"/>
            </a:pPr>
            <a:r>
              <a:rPr lang="pt-BR" sz="2400" dirty="0" smtClean="0">
                <a:solidFill>
                  <a:schemeClr val="bg1"/>
                </a:solidFill>
                <a:latin typeface="Arial" panose="020B0604020202020204" pitchFamily="34" charset="0"/>
                <a:cs typeface="Arial" panose="020B0604020202020204" pitchFamily="34" charset="0"/>
              </a:rPr>
              <a:t>Oportunidade </a:t>
            </a:r>
            <a:r>
              <a:rPr lang="pt-BR" sz="2400" dirty="0">
                <a:solidFill>
                  <a:schemeClr val="bg1"/>
                </a:solidFill>
                <a:latin typeface="Arial" panose="020B0604020202020204" pitchFamily="34" charset="0"/>
                <a:cs typeface="Arial" panose="020B0604020202020204" pitchFamily="34" charset="0"/>
              </a:rPr>
              <a:t>para projetos de inovação e geração de empregos.</a:t>
            </a:r>
          </a:p>
          <a:p>
            <a:endParaRPr lang="pt-BR" sz="2000" dirty="0"/>
          </a:p>
        </p:txBody>
      </p:sp>
      <p:pic>
        <p:nvPicPr>
          <p:cNvPr id="3" name="Imagem 2"/>
          <p:cNvPicPr>
            <a:picLocks noChangeAspect="1"/>
          </p:cNvPicPr>
          <p:nvPr/>
        </p:nvPicPr>
        <p:blipFill>
          <a:blip r:embed="rId2"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9612222" y="153878"/>
            <a:ext cx="1603665" cy="1256205"/>
          </a:xfrm>
          <a:prstGeom prst="rect">
            <a:avLst/>
          </a:prstGeom>
        </p:spPr>
      </p:pic>
    </p:spTree>
    <p:extLst>
      <p:ext uri="{BB962C8B-B14F-4D97-AF65-F5344CB8AC3E}">
        <p14:creationId xmlns:p14="http://schemas.microsoft.com/office/powerpoint/2010/main" val="378041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2579778" y="240522"/>
            <a:ext cx="7032444" cy="707886"/>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Nossa Missão</a:t>
            </a:r>
            <a:endParaRPr lang="pt-BR" sz="4000" b="1" dirty="0">
              <a:solidFill>
                <a:srgbClr val="FFFF00"/>
              </a:solidFill>
              <a:latin typeface="Comic Sans MS" panose="030F0702030302020204" pitchFamily="66" charset="0"/>
            </a:endParaRPr>
          </a:p>
        </p:txBody>
      </p:sp>
      <p:sp>
        <p:nvSpPr>
          <p:cNvPr id="2" name="CaixaDeTexto 1"/>
          <p:cNvSpPr txBox="1"/>
          <p:nvPr/>
        </p:nvSpPr>
        <p:spPr>
          <a:xfrm>
            <a:off x="705394" y="1487158"/>
            <a:ext cx="5103223" cy="4832092"/>
          </a:xfrm>
          <a:prstGeom prst="rect">
            <a:avLst/>
          </a:prstGeom>
          <a:noFill/>
        </p:spPr>
        <p:txBody>
          <a:bodyPr wrap="square" rtlCol="0">
            <a:spAutoFit/>
          </a:bodyPr>
          <a:lstStyle/>
          <a:p>
            <a:r>
              <a:rPr lang="pt-BR" sz="2800" dirty="0" smtClean="0">
                <a:solidFill>
                  <a:schemeClr val="bg1"/>
                </a:solidFill>
                <a:latin typeface="Comic Sans MS" panose="030F0702030302020204" pitchFamily="66" charset="0"/>
              </a:rPr>
              <a:t>“Nossa </a:t>
            </a:r>
            <a:r>
              <a:rPr lang="pt-BR" sz="2800" dirty="0">
                <a:solidFill>
                  <a:schemeClr val="bg1"/>
                </a:solidFill>
                <a:latin typeface="Comic Sans MS" panose="030F0702030302020204" pitchFamily="66" charset="0"/>
              </a:rPr>
              <a:t>missão é transformar a maneira como o mundo consome energia, promovendo um futuro sustentável e acessível para todos. </a:t>
            </a:r>
            <a:r>
              <a:rPr lang="pt-BR" sz="2800" dirty="0" smtClean="0">
                <a:solidFill>
                  <a:schemeClr val="bg1"/>
                </a:solidFill>
                <a:latin typeface="Comic Sans MS" panose="030F0702030302020204" pitchFamily="66" charset="0"/>
              </a:rPr>
              <a:t>Fornecendo soluções inovadoras, </a:t>
            </a:r>
            <a:r>
              <a:rPr lang="pt-BR" sz="2800" dirty="0">
                <a:solidFill>
                  <a:schemeClr val="bg1"/>
                </a:solidFill>
                <a:latin typeface="Comic Sans MS" panose="030F0702030302020204" pitchFamily="66" charset="0"/>
              </a:rPr>
              <a:t>com foco em energia solar, para reduzir a pegada de carbono e proteger nosso planeta para as futuras gerações</a:t>
            </a:r>
            <a:r>
              <a:rPr lang="pt-BR" sz="2800" dirty="0" smtClean="0">
                <a:solidFill>
                  <a:schemeClr val="bg1"/>
                </a:solidFill>
                <a:latin typeface="Comic Sans MS" panose="030F0702030302020204" pitchFamily="66" charset="0"/>
              </a:rPr>
              <a:t>.”</a:t>
            </a:r>
            <a:endParaRPr lang="pt-BR" sz="3200" dirty="0">
              <a:solidFill>
                <a:schemeClr val="bg1"/>
              </a:solidFill>
              <a:latin typeface="Comic Sans MS" panose="030F0702030302020204" pitchFamily="66" charset="0"/>
            </a:endParaRPr>
          </a:p>
        </p:txBody>
      </p:sp>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271" y="4014651"/>
            <a:ext cx="4142729" cy="2843349"/>
          </a:xfrm>
          <a:prstGeom prst="rect">
            <a:avLst/>
          </a:prstGeom>
        </p:spPr>
      </p:pic>
    </p:spTree>
    <p:extLst>
      <p:ext uri="{BB962C8B-B14F-4D97-AF65-F5344CB8AC3E}">
        <p14:creationId xmlns:p14="http://schemas.microsoft.com/office/powerpoint/2010/main" val="2960834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2579778" y="240522"/>
            <a:ext cx="7032444" cy="707886"/>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Etapas de Desenvolvimento</a:t>
            </a:r>
            <a:endParaRPr lang="pt-BR" sz="4000" b="1" dirty="0">
              <a:solidFill>
                <a:srgbClr val="FFFF00"/>
              </a:solidFill>
              <a:latin typeface="Comic Sans MS" panose="030F0702030302020204" pitchFamily="66" charset="0"/>
            </a:endParaRPr>
          </a:p>
        </p:txBody>
      </p:sp>
      <p:pic>
        <p:nvPicPr>
          <p:cNvPr id="6" name="Imagem 5"/>
          <p:cNvPicPr>
            <a:picLocks noChangeAspect="1"/>
          </p:cNvPicPr>
          <p:nvPr/>
        </p:nvPicPr>
        <p:blipFill rotWithShape="1">
          <a:blip r:embed="rId2">
            <a:extLst>
              <a:ext uri="{28A0092B-C50C-407E-A947-70E740481C1C}">
                <a14:useLocalDpi xmlns:a14="http://schemas.microsoft.com/office/drawing/2010/main" val="0"/>
              </a:ext>
            </a:extLst>
          </a:blip>
          <a:srcRect l="2694" t="5460" r="8621" b="2984"/>
          <a:stretch/>
        </p:blipFill>
        <p:spPr>
          <a:xfrm>
            <a:off x="583475" y="1188930"/>
            <a:ext cx="3840480" cy="5607653"/>
          </a:xfrm>
          <a:prstGeom prst="rect">
            <a:avLst/>
          </a:prstGeom>
        </p:spPr>
      </p:pic>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1097" y="2281903"/>
            <a:ext cx="6185647" cy="4124570"/>
          </a:xfrm>
          <a:prstGeom prst="rect">
            <a:avLst/>
          </a:prstGeom>
        </p:spPr>
      </p:pic>
    </p:spTree>
    <p:extLst>
      <p:ext uri="{BB962C8B-B14F-4D97-AF65-F5344CB8AC3E}">
        <p14:creationId xmlns:p14="http://schemas.microsoft.com/office/powerpoint/2010/main" val="3704798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 y="0"/>
            <a:ext cx="12191999" cy="6858000"/>
          </a:xfrm>
          <a:prstGeom prst="rect">
            <a:avLst/>
          </a:prstGeom>
          <a:solidFill>
            <a:srgbClr val="4CCD99"/>
          </a:solidFill>
          <a:ln>
            <a:solidFill>
              <a:srgbClr val="4C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2579778" y="240522"/>
            <a:ext cx="7032444" cy="1323439"/>
          </a:xfrm>
          <a:prstGeom prst="rect">
            <a:avLst/>
          </a:prstGeom>
          <a:noFill/>
        </p:spPr>
        <p:txBody>
          <a:bodyPr wrap="square" rtlCol="0">
            <a:spAutoFit/>
          </a:bodyPr>
          <a:lstStyle/>
          <a:p>
            <a:pPr algn="ctr"/>
            <a:r>
              <a:rPr lang="pt-BR" sz="4000" b="1" dirty="0" smtClean="0">
                <a:solidFill>
                  <a:srgbClr val="FFFF00"/>
                </a:solidFill>
                <a:latin typeface="Comic Sans MS" panose="030F0702030302020204" pitchFamily="66" charset="0"/>
              </a:rPr>
              <a:t>Escolha do Tema Inicio da Construção</a:t>
            </a:r>
            <a:endParaRPr lang="pt-BR" sz="4000" b="1" dirty="0">
              <a:solidFill>
                <a:srgbClr val="FFFF00"/>
              </a:solidFill>
              <a:latin typeface="Comic Sans MS" panose="030F0702030302020204" pitchFamily="66" charset="0"/>
            </a:endParaRPr>
          </a:p>
        </p:txBody>
      </p:sp>
      <p:grpSp>
        <p:nvGrpSpPr>
          <p:cNvPr id="15" name="Agrupar 14"/>
          <p:cNvGrpSpPr/>
          <p:nvPr/>
        </p:nvGrpSpPr>
        <p:grpSpPr>
          <a:xfrm>
            <a:off x="229781" y="1633744"/>
            <a:ext cx="4699994" cy="2883280"/>
            <a:chOff x="229781" y="1681137"/>
            <a:chExt cx="4699994" cy="2883280"/>
          </a:xfrm>
        </p:grpSpPr>
        <p:pic>
          <p:nvPicPr>
            <p:cNvPr id="9" name="Imagem 8"/>
            <p:cNvPicPr>
              <a:picLocks noChangeAspect="1"/>
            </p:cNvPicPr>
            <p:nvPr/>
          </p:nvPicPr>
          <p:blipFill>
            <a:blip r:embed="rId2"/>
            <a:stretch>
              <a:fillRect/>
            </a:stretch>
          </p:blipFill>
          <p:spPr>
            <a:xfrm>
              <a:off x="229781" y="1681137"/>
              <a:ext cx="4699994" cy="2883280"/>
            </a:xfrm>
            <a:prstGeom prst="rect">
              <a:avLst/>
            </a:prstGeom>
          </p:spPr>
        </p:pic>
        <p:sp>
          <p:nvSpPr>
            <p:cNvPr id="10" name="Retângulo 9"/>
            <p:cNvSpPr/>
            <p:nvPr/>
          </p:nvSpPr>
          <p:spPr>
            <a:xfrm>
              <a:off x="505097" y="3230880"/>
              <a:ext cx="757646" cy="635726"/>
            </a:xfrm>
            <a:prstGeom prst="rect">
              <a:avLst/>
            </a:prstGeom>
            <a:noFill/>
            <a:ln w="57150">
              <a:solidFill>
                <a:srgbClr val="51AF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4" name="Imagem 13"/>
          <p:cNvPicPr>
            <a:picLocks noChangeAspect="1"/>
          </p:cNvPicPr>
          <p:nvPr/>
        </p:nvPicPr>
        <p:blipFill>
          <a:blip r:embed="rId3"/>
          <a:stretch>
            <a:fillRect/>
          </a:stretch>
        </p:blipFill>
        <p:spPr>
          <a:xfrm>
            <a:off x="6161930" y="1994230"/>
            <a:ext cx="3556287" cy="1681291"/>
          </a:xfrm>
          <a:prstGeom prst="rect">
            <a:avLst/>
          </a:prstGeom>
          <a:ln w="57150">
            <a:solidFill>
              <a:schemeClr val="bg1"/>
            </a:solidFill>
          </a:ln>
        </p:spPr>
      </p:pic>
      <p:sp>
        <p:nvSpPr>
          <p:cNvPr id="20" name="Texto Explicativo Retangular 19"/>
          <p:cNvSpPr/>
          <p:nvPr/>
        </p:nvSpPr>
        <p:spPr>
          <a:xfrm flipV="1">
            <a:off x="766354" y="4728753"/>
            <a:ext cx="2286000" cy="365759"/>
          </a:xfrm>
          <a:prstGeom prst="wedgeRectCallou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CaixaDeTexto 20"/>
          <p:cNvSpPr txBox="1"/>
          <p:nvPr/>
        </p:nvSpPr>
        <p:spPr>
          <a:xfrm>
            <a:off x="929504" y="4721604"/>
            <a:ext cx="2081348" cy="369332"/>
          </a:xfrm>
          <a:prstGeom prst="rect">
            <a:avLst/>
          </a:prstGeom>
          <a:noFill/>
        </p:spPr>
        <p:txBody>
          <a:bodyPr wrap="square" rtlCol="0">
            <a:spAutoFit/>
          </a:bodyPr>
          <a:lstStyle/>
          <a:p>
            <a:r>
              <a:rPr lang="pt-BR" dirty="0" smtClean="0">
                <a:latin typeface="Arial" panose="020B0604020202020204" pitchFamily="34" charset="0"/>
                <a:cs typeface="Arial" panose="020B0604020202020204" pitchFamily="34" charset="0"/>
              </a:rPr>
              <a:t>Escolha do Tema </a:t>
            </a:r>
            <a:endParaRPr lang="pt-BR" dirty="0">
              <a:latin typeface="Arial" panose="020B0604020202020204" pitchFamily="34" charset="0"/>
              <a:cs typeface="Arial" panose="020B0604020202020204" pitchFamily="34" charset="0"/>
            </a:endParaRPr>
          </a:p>
        </p:txBody>
      </p:sp>
      <p:pic>
        <p:nvPicPr>
          <p:cNvPr id="22" name="Imagem 21"/>
          <p:cNvPicPr>
            <a:picLocks noChangeAspect="1"/>
          </p:cNvPicPr>
          <p:nvPr/>
        </p:nvPicPr>
        <p:blipFill>
          <a:blip r:embed="rId4"/>
          <a:stretch>
            <a:fillRect/>
          </a:stretch>
        </p:blipFill>
        <p:spPr>
          <a:xfrm>
            <a:off x="7460455" y="3945768"/>
            <a:ext cx="4303534" cy="1663494"/>
          </a:xfrm>
          <a:prstGeom prst="rect">
            <a:avLst/>
          </a:prstGeom>
          <a:ln w="57150">
            <a:solidFill>
              <a:schemeClr val="bg1"/>
            </a:solidFill>
          </a:ln>
        </p:spPr>
      </p:pic>
      <p:sp>
        <p:nvSpPr>
          <p:cNvPr id="25" name="Texto Explicativo Retangular 24"/>
          <p:cNvSpPr/>
          <p:nvPr/>
        </p:nvSpPr>
        <p:spPr>
          <a:xfrm flipV="1">
            <a:off x="5856513" y="5967589"/>
            <a:ext cx="2991395" cy="650924"/>
          </a:xfrm>
          <a:prstGeom prst="wedgeRectCallou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CaixaDeTexto 25"/>
          <p:cNvSpPr txBox="1"/>
          <p:nvPr/>
        </p:nvSpPr>
        <p:spPr>
          <a:xfrm>
            <a:off x="5988229" y="6008247"/>
            <a:ext cx="2727961" cy="646331"/>
          </a:xfrm>
          <a:prstGeom prst="rect">
            <a:avLst/>
          </a:prstGeom>
          <a:noFill/>
        </p:spPr>
        <p:txBody>
          <a:bodyPr wrap="square" rtlCol="0">
            <a:spAutoFit/>
          </a:bodyPr>
          <a:lstStyle/>
          <a:p>
            <a:r>
              <a:rPr lang="pt-BR" dirty="0" smtClean="0"/>
              <a:t>Construção Missão, Valores e Objetivos</a:t>
            </a:r>
            <a:endParaRPr lang="pt-BR" dirty="0"/>
          </a:p>
        </p:txBody>
      </p:sp>
    </p:spTree>
    <p:extLst>
      <p:ext uri="{BB962C8B-B14F-4D97-AF65-F5344CB8AC3E}">
        <p14:creationId xmlns:p14="http://schemas.microsoft.com/office/powerpoint/2010/main" val="220471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7481</TotalTime>
  <Words>373</Words>
  <Application>Microsoft Office PowerPoint</Application>
  <PresentationFormat>Widescreen</PresentationFormat>
  <Paragraphs>33</Paragraphs>
  <Slides>12</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vt:i4>
      </vt:variant>
    </vt:vector>
  </HeadingPairs>
  <TitlesOfParts>
    <vt:vector size="18" baseType="lpstr">
      <vt:lpstr>Arial</vt:lpstr>
      <vt:lpstr>Calibri</vt:lpstr>
      <vt:lpstr>Calibri Light</vt:lpstr>
      <vt:lpstr>Comic Sans MS</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Michel Campos</dc:creator>
  <cp:lastModifiedBy>Michel Campos</cp:lastModifiedBy>
  <cp:revision>36</cp:revision>
  <dcterms:created xsi:type="dcterms:W3CDTF">2024-05-22T19:34:32Z</dcterms:created>
  <dcterms:modified xsi:type="dcterms:W3CDTF">2024-05-28T00:16:06Z</dcterms:modified>
</cp:coreProperties>
</file>